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4"/>
    <p:sldId id="257" r:id="rId35"/>
    <p:sldId id="258" r:id="rId36"/>
    <p:sldId id="259" r:id="rId37"/>
    <p:sldId id="260" r:id="rId38"/>
    <p:sldId id="261" r:id="rId39"/>
    <p:sldId id="262" r:id="rId40"/>
    <p:sldId id="263" r:id="rId4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Canva Sans Medium" charset="1" panose="020B0603030501040103"/>
      <p:regular r:id="rId14"/>
    </p:embeddedFont>
    <p:embeddedFont>
      <p:font typeface="Canva Sans Medium Italics" charset="1" panose="020B0603030501040103"/>
      <p:regular r:id="rId15"/>
    </p:embeddedFont>
    <p:embeddedFont>
      <p:font typeface="Montserrat" charset="1" panose="00000500000000000000"/>
      <p:regular r:id="rId16"/>
    </p:embeddedFont>
    <p:embeddedFont>
      <p:font typeface="Montserrat Bold" charset="1" panose="00000800000000000000"/>
      <p:regular r:id="rId17"/>
    </p:embeddedFont>
    <p:embeddedFont>
      <p:font typeface="Montserrat Italics" charset="1" panose="00000500000000000000"/>
      <p:regular r:id="rId18"/>
    </p:embeddedFont>
    <p:embeddedFont>
      <p:font typeface="Montserrat Bold Italics" charset="1" panose="00000800000000000000"/>
      <p:regular r:id="rId19"/>
    </p:embeddedFont>
    <p:embeddedFont>
      <p:font typeface="Montserrat Thin" charset="1" panose="00000300000000000000"/>
      <p:regular r:id="rId20"/>
    </p:embeddedFont>
    <p:embeddedFont>
      <p:font typeface="Montserrat Thin Italics" charset="1" panose="00000300000000000000"/>
      <p:regular r:id="rId21"/>
    </p:embeddedFont>
    <p:embeddedFont>
      <p:font typeface="Montserrat Extra-Light" charset="1" panose="00000300000000000000"/>
      <p:regular r:id="rId22"/>
    </p:embeddedFont>
    <p:embeddedFont>
      <p:font typeface="Montserrat Extra-Light Italics" charset="1" panose="00000300000000000000"/>
      <p:regular r:id="rId23"/>
    </p:embeddedFont>
    <p:embeddedFont>
      <p:font typeface="Montserrat Light" charset="1" panose="00000400000000000000"/>
      <p:regular r:id="rId24"/>
    </p:embeddedFont>
    <p:embeddedFont>
      <p:font typeface="Montserrat Light Italics" charset="1" panose="00000400000000000000"/>
      <p:regular r:id="rId25"/>
    </p:embeddedFont>
    <p:embeddedFont>
      <p:font typeface="Montserrat Medium" charset="1" panose="00000600000000000000"/>
      <p:regular r:id="rId26"/>
    </p:embeddedFont>
    <p:embeddedFont>
      <p:font typeface="Montserrat Medium Italics" charset="1" panose="00000600000000000000"/>
      <p:regular r:id="rId27"/>
    </p:embeddedFont>
    <p:embeddedFont>
      <p:font typeface="Montserrat Semi-Bold" charset="1" panose="00000700000000000000"/>
      <p:regular r:id="rId28"/>
    </p:embeddedFont>
    <p:embeddedFont>
      <p:font typeface="Montserrat Semi-Bold Italics" charset="1" panose="00000700000000000000"/>
      <p:regular r:id="rId29"/>
    </p:embeddedFont>
    <p:embeddedFont>
      <p:font typeface="Montserrat Ultra-Bold" charset="1" panose="00000900000000000000"/>
      <p:regular r:id="rId30"/>
    </p:embeddedFont>
    <p:embeddedFont>
      <p:font typeface="Montserrat Ultra-Bold Italics" charset="1" panose="00000900000000000000"/>
      <p:regular r:id="rId31"/>
    </p:embeddedFont>
    <p:embeddedFont>
      <p:font typeface="Montserrat Heavy" charset="1" panose="00000A00000000000000"/>
      <p:regular r:id="rId32"/>
    </p:embeddedFont>
    <p:embeddedFont>
      <p:font typeface="Montserrat Heavy Italics" charset="1" panose="00000A00000000000000"/>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slides/slide1.xml" Type="http://schemas.openxmlformats.org/officeDocument/2006/relationships/slide"/><Relationship Id="rId35" Target="slides/slide2.xml" Type="http://schemas.openxmlformats.org/officeDocument/2006/relationships/slide"/><Relationship Id="rId36" Target="slides/slide3.xml" Type="http://schemas.openxmlformats.org/officeDocument/2006/relationships/slide"/><Relationship Id="rId37" Target="slides/slide4.xml" Type="http://schemas.openxmlformats.org/officeDocument/2006/relationships/slide"/><Relationship Id="rId38" Target="slides/slide5.xml" Type="http://schemas.openxmlformats.org/officeDocument/2006/relationships/slide"/><Relationship Id="rId39" Target="slides/slide6.xml" Type="http://schemas.openxmlformats.org/officeDocument/2006/relationships/slide"/><Relationship Id="rId4" Target="theme/theme1.xml" Type="http://schemas.openxmlformats.org/officeDocument/2006/relationships/theme"/><Relationship Id="rId40" Target="slides/slide7.xml" Type="http://schemas.openxmlformats.org/officeDocument/2006/relationships/slide"/><Relationship Id="rId41" Target="slides/slide8.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png>
</file>

<file path=ppt/media/image3.svg>
</file>

<file path=ppt/media/image4.jpeg>
</file>

<file path=ppt/media/image5.png>
</file>

<file path=ppt/media/image6.jpeg>
</file>

<file path=ppt/media/image7.jpe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9200765" y="-7135244"/>
            <a:ext cx="14484176" cy="14484176"/>
            <a:chOff x="0" y="0"/>
            <a:chExt cx="1708150" cy="1708150"/>
          </a:xfrm>
        </p:grpSpPr>
        <p:sp>
          <p:nvSpPr>
            <p:cNvPr name="Freeform 3" id="3"/>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alpha val="7843"/>
              </a:srgbClr>
            </a:solidFill>
          </p:spPr>
        </p:sp>
      </p:grpSp>
      <p:grpSp>
        <p:nvGrpSpPr>
          <p:cNvPr name="Group 4" id="4"/>
          <p:cNvGrpSpPr/>
          <p:nvPr/>
        </p:nvGrpSpPr>
        <p:grpSpPr>
          <a:xfrm rot="0">
            <a:off x="11465580" y="2399480"/>
            <a:ext cx="6822420" cy="5488040"/>
            <a:chOff x="0" y="0"/>
            <a:chExt cx="9096560" cy="7317387"/>
          </a:xfrm>
        </p:grpSpPr>
        <p:pic>
          <p:nvPicPr>
            <p:cNvPr name="Picture 5" id="5"/>
            <p:cNvPicPr>
              <a:picLocks noChangeAspect="true"/>
            </p:cNvPicPr>
            <p:nvPr/>
          </p:nvPicPr>
          <p:blipFill>
            <a:blip r:embed="rId2"/>
            <a:srcRect l="14958" t="0" r="14958" b="0"/>
            <a:stretch>
              <a:fillRect/>
            </a:stretch>
          </p:blipFill>
          <p:spPr>
            <a:xfrm flipH="false" flipV="false">
              <a:off x="0" y="0"/>
              <a:ext cx="9096560" cy="7317387"/>
            </a:xfrm>
            <a:prstGeom prst="rect">
              <a:avLst/>
            </a:prstGeom>
          </p:spPr>
        </p:pic>
      </p:grpSp>
      <p:grpSp>
        <p:nvGrpSpPr>
          <p:cNvPr name="Group 6" id="6"/>
          <p:cNvGrpSpPr>
            <a:grpSpLocks noChangeAspect="true"/>
          </p:cNvGrpSpPr>
          <p:nvPr/>
        </p:nvGrpSpPr>
        <p:grpSpPr>
          <a:xfrm rot="0">
            <a:off x="-5136766" y="6825300"/>
            <a:ext cx="8959531" cy="8959531"/>
            <a:chOff x="0" y="0"/>
            <a:chExt cx="1708150" cy="1708150"/>
          </a:xfrm>
        </p:grpSpPr>
        <p:sp>
          <p:nvSpPr>
            <p:cNvPr name="Freeform 7" id="7"/>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solidFill>
          </p:spPr>
        </p:sp>
      </p:grpSp>
      <p:grpSp>
        <p:nvGrpSpPr>
          <p:cNvPr name="Group 8" id="8"/>
          <p:cNvGrpSpPr>
            <a:grpSpLocks noChangeAspect="true"/>
          </p:cNvGrpSpPr>
          <p:nvPr/>
        </p:nvGrpSpPr>
        <p:grpSpPr>
          <a:xfrm rot="0">
            <a:off x="15991694" y="880907"/>
            <a:ext cx="902318" cy="902318"/>
            <a:chOff x="0" y="0"/>
            <a:chExt cx="1708150" cy="1708150"/>
          </a:xfrm>
        </p:grpSpPr>
        <p:sp>
          <p:nvSpPr>
            <p:cNvPr name="Freeform 9" id="9"/>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solidFill>
          </p:spPr>
        </p:sp>
      </p:grpSp>
      <p:grpSp>
        <p:nvGrpSpPr>
          <p:cNvPr name="Group 10" id="10"/>
          <p:cNvGrpSpPr>
            <a:grpSpLocks noChangeAspect="true"/>
          </p:cNvGrpSpPr>
          <p:nvPr/>
        </p:nvGrpSpPr>
        <p:grpSpPr>
          <a:xfrm rot="0">
            <a:off x="3602589" y="8532111"/>
            <a:ext cx="902318" cy="902318"/>
            <a:chOff x="0" y="0"/>
            <a:chExt cx="1708150" cy="1708150"/>
          </a:xfrm>
        </p:grpSpPr>
        <p:sp>
          <p:nvSpPr>
            <p:cNvPr name="Freeform 11" id="11"/>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solidFill>
          </p:spPr>
        </p:sp>
      </p:grpSp>
      <p:sp>
        <p:nvSpPr>
          <p:cNvPr name="Freeform 12" id="12"/>
          <p:cNvSpPr/>
          <p:nvPr/>
        </p:nvSpPr>
        <p:spPr>
          <a:xfrm flipH="false" flipV="false" rot="0">
            <a:off x="514350" y="733114"/>
            <a:ext cx="1028700" cy="1197904"/>
          </a:xfrm>
          <a:custGeom>
            <a:avLst/>
            <a:gdLst/>
            <a:ahLst/>
            <a:cxnLst/>
            <a:rect r="r" b="b" t="t" l="l"/>
            <a:pathLst>
              <a:path h="1197904" w="1028700">
                <a:moveTo>
                  <a:pt x="0" y="0"/>
                </a:moveTo>
                <a:lnTo>
                  <a:pt x="1028700" y="0"/>
                </a:lnTo>
                <a:lnTo>
                  <a:pt x="1028700" y="1197904"/>
                </a:lnTo>
                <a:lnTo>
                  <a:pt x="0" y="11979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3" id="13"/>
          <p:cNvSpPr/>
          <p:nvPr/>
        </p:nvSpPr>
        <p:spPr>
          <a:xfrm flipH="false" flipV="false" rot="0">
            <a:off x="16379662" y="8659348"/>
            <a:ext cx="1028700" cy="1197904"/>
          </a:xfrm>
          <a:custGeom>
            <a:avLst/>
            <a:gdLst/>
            <a:ahLst/>
            <a:cxnLst/>
            <a:rect r="r" b="b" t="t" l="l"/>
            <a:pathLst>
              <a:path h="1197904" w="1028700">
                <a:moveTo>
                  <a:pt x="0" y="0"/>
                </a:moveTo>
                <a:lnTo>
                  <a:pt x="1028700" y="0"/>
                </a:lnTo>
                <a:lnTo>
                  <a:pt x="1028700" y="1197904"/>
                </a:lnTo>
                <a:lnTo>
                  <a:pt x="0" y="11979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4" id="14"/>
          <p:cNvSpPr/>
          <p:nvPr/>
        </p:nvSpPr>
        <p:spPr>
          <a:xfrm>
            <a:off x="4053748" y="4601895"/>
            <a:ext cx="3733015" cy="0"/>
          </a:xfrm>
          <a:prstGeom prst="line">
            <a:avLst/>
          </a:prstGeom>
          <a:ln cap="rnd" w="47625">
            <a:solidFill>
              <a:srgbClr val="EFB92D"/>
            </a:solidFill>
            <a:prstDash val="solid"/>
            <a:headEnd type="none" len="sm" w="sm"/>
            <a:tailEnd type="none" len="sm" w="sm"/>
          </a:ln>
        </p:spPr>
      </p:sp>
      <p:sp>
        <p:nvSpPr>
          <p:cNvPr name="TextBox 15" id="15"/>
          <p:cNvSpPr txBox="true"/>
          <p:nvPr/>
        </p:nvSpPr>
        <p:spPr>
          <a:xfrm rot="0">
            <a:off x="1511028" y="2649876"/>
            <a:ext cx="8995218" cy="1333173"/>
          </a:xfrm>
          <a:prstGeom prst="rect">
            <a:avLst/>
          </a:prstGeom>
        </p:spPr>
        <p:txBody>
          <a:bodyPr anchor="t" rtlCol="false" tIns="0" lIns="0" bIns="0" rIns="0">
            <a:spAutoFit/>
          </a:bodyPr>
          <a:lstStyle/>
          <a:p>
            <a:pPr algn="ctr">
              <a:lnSpc>
                <a:spcPts val="5178"/>
              </a:lnSpc>
            </a:pPr>
            <a:r>
              <a:rPr lang="en-US" sz="5283" spc="-105">
                <a:solidFill>
                  <a:srgbClr val="EFB92D"/>
                </a:solidFill>
                <a:latin typeface="Montserrat Ultra-Bold"/>
              </a:rPr>
              <a:t>ANALYZING AMAZON SALES DATA</a:t>
            </a:r>
          </a:p>
        </p:txBody>
      </p:sp>
      <p:sp>
        <p:nvSpPr>
          <p:cNvPr name="TextBox 16" id="16"/>
          <p:cNvSpPr txBox="true"/>
          <p:nvPr/>
        </p:nvSpPr>
        <p:spPr>
          <a:xfrm rot="0">
            <a:off x="2006706" y="5086350"/>
            <a:ext cx="8003861" cy="941068"/>
          </a:xfrm>
          <a:prstGeom prst="rect">
            <a:avLst/>
          </a:prstGeom>
        </p:spPr>
        <p:txBody>
          <a:bodyPr anchor="t" rtlCol="false" tIns="0" lIns="0" bIns="0" rIns="0">
            <a:spAutoFit/>
          </a:bodyPr>
          <a:lstStyle/>
          <a:p>
            <a:pPr algn="ctr">
              <a:lnSpc>
                <a:spcPts val="3780"/>
              </a:lnSpc>
            </a:pPr>
            <a:r>
              <a:rPr lang="en-US" sz="2700">
                <a:solidFill>
                  <a:srgbClr val="EFB92D"/>
                </a:solidFill>
                <a:latin typeface="Canva Sans Bold"/>
              </a:rPr>
              <a:t>Internship Project By Pooja Upadhye with UNIFIED MENTOR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10800000">
            <a:off x="-7004146" y="5185827"/>
            <a:ext cx="14484176" cy="14484176"/>
            <a:chOff x="0" y="0"/>
            <a:chExt cx="1708150" cy="1708150"/>
          </a:xfrm>
        </p:grpSpPr>
        <p:sp>
          <p:nvSpPr>
            <p:cNvPr name="Freeform 3" id="3"/>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alpha val="7843"/>
              </a:srgbClr>
            </a:solidFill>
          </p:spPr>
        </p:sp>
      </p:grpSp>
      <p:grpSp>
        <p:nvGrpSpPr>
          <p:cNvPr name="Group 4" id="4"/>
          <p:cNvGrpSpPr/>
          <p:nvPr/>
        </p:nvGrpSpPr>
        <p:grpSpPr>
          <a:xfrm rot="0">
            <a:off x="10650424" y="1981752"/>
            <a:ext cx="6103078" cy="6895588"/>
            <a:chOff x="0" y="0"/>
            <a:chExt cx="8137437" cy="9194117"/>
          </a:xfrm>
        </p:grpSpPr>
        <p:pic>
          <p:nvPicPr>
            <p:cNvPr name="Picture 5" id="5"/>
            <p:cNvPicPr>
              <a:picLocks noChangeAspect="true"/>
            </p:cNvPicPr>
            <p:nvPr/>
          </p:nvPicPr>
          <p:blipFill>
            <a:blip r:embed="rId2"/>
            <a:srcRect l="19962" t="0" r="19962" b="0"/>
            <a:stretch>
              <a:fillRect/>
            </a:stretch>
          </p:blipFill>
          <p:spPr>
            <a:xfrm flipH="false" flipV="false">
              <a:off x="0" y="0"/>
              <a:ext cx="8137437" cy="9194117"/>
            </a:xfrm>
            <a:prstGeom prst="rect">
              <a:avLst/>
            </a:prstGeom>
          </p:spPr>
        </p:pic>
      </p:grpSp>
      <p:grpSp>
        <p:nvGrpSpPr>
          <p:cNvPr name="Group 6" id="6"/>
          <p:cNvGrpSpPr>
            <a:grpSpLocks noChangeAspect="true"/>
          </p:cNvGrpSpPr>
          <p:nvPr/>
        </p:nvGrpSpPr>
        <p:grpSpPr>
          <a:xfrm rot="-10800000">
            <a:off x="6577711" y="8877339"/>
            <a:ext cx="902318" cy="902318"/>
            <a:chOff x="0" y="0"/>
            <a:chExt cx="1708150" cy="1708150"/>
          </a:xfrm>
        </p:grpSpPr>
        <p:sp>
          <p:nvSpPr>
            <p:cNvPr name="Freeform 7" id="7"/>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solidFill>
          </p:spPr>
        </p:sp>
      </p:grpSp>
      <p:grpSp>
        <p:nvGrpSpPr>
          <p:cNvPr name="Group 8" id="8"/>
          <p:cNvGrpSpPr>
            <a:grpSpLocks noChangeAspect="true"/>
          </p:cNvGrpSpPr>
          <p:nvPr/>
        </p:nvGrpSpPr>
        <p:grpSpPr>
          <a:xfrm rot="-10800000">
            <a:off x="9748106" y="655519"/>
            <a:ext cx="902318" cy="902318"/>
            <a:chOff x="0" y="0"/>
            <a:chExt cx="1708150" cy="1708150"/>
          </a:xfrm>
        </p:grpSpPr>
        <p:sp>
          <p:nvSpPr>
            <p:cNvPr name="Freeform 9" id="9"/>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solidFill>
          </p:spPr>
        </p:sp>
      </p:grpSp>
      <p:sp>
        <p:nvSpPr>
          <p:cNvPr name="Freeform 10" id="10"/>
          <p:cNvSpPr/>
          <p:nvPr/>
        </p:nvSpPr>
        <p:spPr>
          <a:xfrm flipH="false" flipV="false" rot="-10800000">
            <a:off x="16547687" y="8581753"/>
            <a:ext cx="1028700" cy="1197904"/>
          </a:xfrm>
          <a:custGeom>
            <a:avLst/>
            <a:gdLst/>
            <a:ahLst/>
            <a:cxnLst/>
            <a:rect r="r" b="b" t="t" l="l"/>
            <a:pathLst>
              <a:path h="1197904" w="1028700">
                <a:moveTo>
                  <a:pt x="0" y="0"/>
                </a:moveTo>
                <a:lnTo>
                  <a:pt x="1028700" y="0"/>
                </a:lnTo>
                <a:lnTo>
                  <a:pt x="1028700" y="1197904"/>
                </a:lnTo>
                <a:lnTo>
                  <a:pt x="0" y="11979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10800000">
            <a:off x="1028700" y="655519"/>
            <a:ext cx="1028700" cy="1197904"/>
          </a:xfrm>
          <a:custGeom>
            <a:avLst/>
            <a:gdLst/>
            <a:ahLst/>
            <a:cxnLst/>
            <a:rect r="r" b="b" t="t" l="l"/>
            <a:pathLst>
              <a:path h="1197904" w="1028700">
                <a:moveTo>
                  <a:pt x="0" y="0"/>
                </a:moveTo>
                <a:lnTo>
                  <a:pt x="1028700" y="0"/>
                </a:lnTo>
                <a:lnTo>
                  <a:pt x="1028700" y="1197904"/>
                </a:lnTo>
                <a:lnTo>
                  <a:pt x="0" y="11979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2" id="12"/>
          <p:cNvSpPr txBox="true"/>
          <p:nvPr/>
        </p:nvSpPr>
        <p:spPr>
          <a:xfrm rot="0">
            <a:off x="708765" y="2867377"/>
            <a:ext cx="8719406" cy="812344"/>
          </a:xfrm>
          <a:prstGeom prst="rect">
            <a:avLst/>
          </a:prstGeom>
        </p:spPr>
        <p:txBody>
          <a:bodyPr anchor="t" rtlCol="false" tIns="0" lIns="0" bIns="0" rIns="0">
            <a:spAutoFit/>
          </a:bodyPr>
          <a:lstStyle/>
          <a:p>
            <a:pPr algn="ctr">
              <a:lnSpc>
                <a:spcPts val="6511"/>
              </a:lnSpc>
            </a:pPr>
            <a:r>
              <a:rPr lang="en-US" sz="5293" spc="31">
                <a:solidFill>
                  <a:srgbClr val="EFB92D"/>
                </a:solidFill>
                <a:latin typeface="Montserrat Ultra-Bold"/>
              </a:rPr>
              <a:t>CHALLANGE OVERVIEW</a:t>
            </a:r>
          </a:p>
        </p:txBody>
      </p:sp>
      <p:sp>
        <p:nvSpPr>
          <p:cNvPr name="AutoShape 13" id="13"/>
          <p:cNvSpPr/>
          <p:nvPr/>
        </p:nvSpPr>
        <p:spPr>
          <a:xfrm rot="0">
            <a:off x="9681823" y="2433779"/>
            <a:ext cx="1937203" cy="0"/>
          </a:xfrm>
          <a:prstGeom prst="line">
            <a:avLst/>
          </a:prstGeom>
          <a:ln cap="rnd" w="47625">
            <a:solidFill>
              <a:srgbClr val="EFB92D"/>
            </a:solidFill>
            <a:prstDash val="solid"/>
            <a:headEnd type="none" len="sm" w="sm"/>
            <a:tailEnd type="none" len="sm" w="sm"/>
          </a:ln>
        </p:spPr>
      </p:sp>
      <p:sp>
        <p:nvSpPr>
          <p:cNvPr name="AutoShape 14" id="14"/>
          <p:cNvSpPr/>
          <p:nvPr/>
        </p:nvSpPr>
        <p:spPr>
          <a:xfrm rot="0">
            <a:off x="15639184" y="7803558"/>
            <a:ext cx="1937203" cy="0"/>
          </a:xfrm>
          <a:prstGeom prst="line">
            <a:avLst/>
          </a:prstGeom>
          <a:ln cap="rnd" w="47625">
            <a:solidFill>
              <a:srgbClr val="EFB92D"/>
            </a:solidFill>
            <a:prstDash val="solid"/>
            <a:headEnd type="none" len="sm" w="sm"/>
            <a:tailEnd type="none" len="sm" w="sm"/>
          </a:ln>
        </p:spPr>
      </p:sp>
      <p:grpSp>
        <p:nvGrpSpPr>
          <p:cNvPr name="Group 15" id="15"/>
          <p:cNvGrpSpPr>
            <a:grpSpLocks noChangeAspect="true"/>
          </p:cNvGrpSpPr>
          <p:nvPr/>
        </p:nvGrpSpPr>
        <p:grpSpPr>
          <a:xfrm rot="-10800000">
            <a:off x="13808234" y="-3824246"/>
            <a:ext cx="8959531" cy="8959531"/>
            <a:chOff x="0" y="0"/>
            <a:chExt cx="1708150" cy="1708150"/>
          </a:xfrm>
        </p:grpSpPr>
        <p:sp>
          <p:nvSpPr>
            <p:cNvPr name="Freeform 16" id="16"/>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solidFill>
          </p:spPr>
        </p:sp>
      </p:grpSp>
      <p:sp>
        <p:nvSpPr>
          <p:cNvPr name="TextBox 17" id="17"/>
          <p:cNvSpPr txBox="true"/>
          <p:nvPr/>
        </p:nvSpPr>
        <p:spPr>
          <a:xfrm rot="0">
            <a:off x="878757" y="4646050"/>
            <a:ext cx="8869349" cy="3181321"/>
          </a:xfrm>
          <a:prstGeom prst="rect">
            <a:avLst/>
          </a:prstGeom>
        </p:spPr>
        <p:txBody>
          <a:bodyPr anchor="t" rtlCol="false" tIns="0" lIns="0" bIns="0" rIns="0">
            <a:spAutoFit/>
          </a:bodyPr>
          <a:lstStyle/>
          <a:p>
            <a:pPr>
              <a:lnSpc>
                <a:spcPts val="4201"/>
              </a:lnSpc>
            </a:pPr>
            <a:r>
              <a:rPr lang="en-US" sz="3001">
                <a:solidFill>
                  <a:srgbClr val="EFB92D"/>
                </a:solidFill>
                <a:latin typeface="Canva Sans Bold"/>
              </a:rPr>
              <a:t>Sales management has gained importance to meet increasing competition and the need for improved methods of distribution to reduce cost and to increase profits. Sales management today is the most important function in a commercial and business enterprise.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10800000">
            <a:off x="-4787580" y="6324441"/>
            <a:ext cx="14484176" cy="14484176"/>
            <a:chOff x="0" y="0"/>
            <a:chExt cx="1708150" cy="1708150"/>
          </a:xfrm>
        </p:grpSpPr>
        <p:sp>
          <p:nvSpPr>
            <p:cNvPr name="Freeform 3" id="3"/>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alpha val="7843"/>
              </a:srgbClr>
            </a:solidFill>
          </p:spPr>
        </p:sp>
      </p:grpSp>
      <p:grpSp>
        <p:nvGrpSpPr>
          <p:cNvPr name="Group 4" id="4"/>
          <p:cNvGrpSpPr>
            <a:grpSpLocks noChangeAspect="true"/>
          </p:cNvGrpSpPr>
          <p:nvPr/>
        </p:nvGrpSpPr>
        <p:grpSpPr>
          <a:xfrm rot="-10800000">
            <a:off x="-494151" y="6375407"/>
            <a:ext cx="902318" cy="902318"/>
            <a:chOff x="0" y="0"/>
            <a:chExt cx="1708150" cy="1708150"/>
          </a:xfrm>
        </p:grpSpPr>
        <p:sp>
          <p:nvSpPr>
            <p:cNvPr name="Freeform 5" id="5"/>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solidFill>
          </p:spPr>
        </p:sp>
      </p:grpSp>
      <p:grpSp>
        <p:nvGrpSpPr>
          <p:cNvPr name="Group 6" id="6"/>
          <p:cNvGrpSpPr>
            <a:grpSpLocks noChangeAspect="true"/>
          </p:cNvGrpSpPr>
          <p:nvPr/>
        </p:nvGrpSpPr>
        <p:grpSpPr>
          <a:xfrm rot="-10800000">
            <a:off x="11143584" y="468680"/>
            <a:ext cx="1275768" cy="1275768"/>
            <a:chOff x="0" y="0"/>
            <a:chExt cx="1708150" cy="1708150"/>
          </a:xfrm>
        </p:grpSpPr>
        <p:sp>
          <p:nvSpPr>
            <p:cNvPr name="Freeform 7" id="7"/>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solidFill>
          </p:spPr>
        </p:sp>
      </p:grpSp>
      <p:sp>
        <p:nvSpPr>
          <p:cNvPr name="Freeform 8" id="8"/>
          <p:cNvSpPr/>
          <p:nvPr/>
        </p:nvSpPr>
        <p:spPr>
          <a:xfrm flipH="false" flipV="false" rot="-10800000">
            <a:off x="16406402" y="8468862"/>
            <a:ext cx="1028700" cy="1197904"/>
          </a:xfrm>
          <a:custGeom>
            <a:avLst/>
            <a:gdLst/>
            <a:ahLst/>
            <a:cxnLst/>
            <a:rect r="r" b="b" t="t" l="l"/>
            <a:pathLst>
              <a:path h="1197904" w="1028700">
                <a:moveTo>
                  <a:pt x="0" y="0"/>
                </a:moveTo>
                <a:lnTo>
                  <a:pt x="1028700" y="0"/>
                </a:lnTo>
                <a:lnTo>
                  <a:pt x="1028700" y="1197904"/>
                </a:lnTo>
                <a:lnTo>
                  <a:pt x="0" y="119790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10800000">
            <a:off x="1425808" y="468680"/>
            <a:ext cx="1028700" cy="1197904"/>
          </a:xfrm>
          <a:custGeom>
            <a:avLst/>
            <a:gdLst/>
            <a:ahLst/>
            <a:cxnLst/>
            <a:rect r="r" b="b" t="t" l="l"/>
            <a:pathLst>
              <a:path h="1197904" w="1028700">
                <a:moveTo>
                  <a:pt x="0" y="0"/>
                </a:moveTo>
                <a:lnTo>
                  <a:pt x="1028700" y="0"/>
                </a:lnTo>
                <a:lnTo>
                  <a:pt x="1028700" y="1197904"/>
                </a:lnTo>
                <a:lnTo>
                  <a:pt x="0" y="119790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0" id="10"/>
          <p:cNvGrpSpPr>
            <a:grpSpLocks noChangeAspect="true"/>
          </p:cNvGrpSpPr>
          <p:nvPr/>
        </p:nvGrpSpPr>
        <p:grpSpPr>
          <a:xfrm rot="-10800000">
            <a:off x="13808234" y="-4748346"/>
            <a:ext cx="8959531" cy="8959531"/>
            <a:chOff x="0" y="0"/>
            <a:chExt cx="1708150" cy="1708150"/>
          </a:xfrm>
        </p:grpSpPr>
        <p:sp>
          <p:nvSpPr>
            <p:cNvPr name="Freeform 11" id="11"/>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solidFill>
          </p:spPr>
        </p:sp>
      </p:grpSp>
      <p:sp>
        <p:nvSpPr>
          <p:cNvPr name="AutoShape 12" id="12"/>
          <p:cNvSpPr/>
          <p:nvPr/>
        </p:nvSpPr>
        <p:spPr>
          <a:xfrm rot="0">
            <a:off x="1331494" y="9260528"/>
            <a:ext cx="10449974" cy="0"/>
          </a:xfrm>
          <a:prstGeom prst="line">
            <a:avLst/>
          </a:prstGeom>
          <a:ln cap="rnd" w="47625">
            <a:solidFill>
              <a:srgbClr val="EFB92D"/>
            </a:solidFill>
            <a:prstDash val="solid"/>
            <a:headEnd type="none" len="sm" w="sm"/>
            <a:tailEnd type="none" len="sm" w="sm"/>
          </a:ln>
        </p:spPr>
      </p:sp>
      <p:sp>
        <p:nvSpPr>
          <p:cNvPr name="Freeform 13" id="13"/>
          <p:cNvSpPr/>
          <p:nvPr/>
        </p:nvSpPr>
        <p:spPr>
          <a:xfrm flipH="false" flipV="false" rot="0">
            <a:off x="678882" y="4666317"/>
            <a:ext cx="17226287" cy="3067014"/>
          </a:xfrm>
          <a:custGeom>
            <a:avLst/>
            <a:gdLst/>
            <a:ahLst/>
            <a:cxnLst/>
            <a:rect r="r" b="b" t="t" l="l"/>
            <a:pathLst>
              <a:path h="3067014" w="17226287">
                <a:moveTo>
                  <a:pt x="0" y="0"/>
                </a:moveTo>
                <a:lnTo>
                  <a:pt x="17226287" y="0"/>
                </a:lnTo>
                <a:lnTo>
                  <a:pt x="17226287" y="3067014"/>
                </a:lnTo>
                <a:lnTo>
                  <a:pt x="0" y="3067014"/>
                </a:lnTo>
                <a:lnTo>
                  <a:pt x="0" y="0"/>
                </a:lnTo>
                <a:close/>
              </a:path>
            </a:pathLst>
          </a:custGeom>
          <a:blipFill>
            <a:blip r:embed="rId4"/>
            <a:stretch>
              <a:fillRect l="0" t="-608" r="-18344" b="-608"/>
            </a:stretch>
          </a:blipFill>
        </p:spPr>
      </p:sp>
      <p:sp>
        <p:nvSpPr>
          <p:cNvPr name="TextBox 14" id="14"/>
          <p:cNvSpPr txBox="true"/>
          <p:nvPr/>
        </p:nvSpPr>
        <p:spPr>
          <a:xfrm rot="0">
            <a:off x="1425808" y="2366709"/>
            <a:ext cx="14210376" cy="772412"/>
          </a:xfrm>
          <a:prstGeom prst="rect">
            <a:avLst/>
          </a:prstGeom>
        </p:spPr>
        <p:txBody>
          <a:bodyPr anchor="t" rtlCol="false" tIns="0" lIns="0" bIns="0" rIns="0">
            <a:spAutoFit/>
          </a:bodyPr>
          <a:lstStyle/>
          <a:p>
            <a:pPr algn="ctr">
              <a:lnSpc>
                <a:spcPts val="5710"/>
              </a:lnSpc>
            </a:pPr>
            <a:r>
              <a:rPr lang="en-US" sz="5827" spc="-116">
                <a:solidFill>
                  <a:srgbClr val="EFB92D"/>
                </a:solidFill>
                <a:latin typeface="Montserrat Ultra-Bold"/>
              </a:rPr>
              <a:t>OVERVIEW OF DATASET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3499438" y="-874056"/>
            <a:ext cx="12119815" cy="12119766"/>
            <a:chOff x="0" y="0"/>
            <a:chExt cx="6350000" cy="6349975"/>
          </a:xfrm>
        </p:grpSpPr>
        <p:sp>
          <p:nvSpPr>
            <p:cNvPr name="Freeform 3" id="3"/>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0" t="-18343" r="0" b="-14990"/>
              </a:stretch>
            </a:blipFill>
          </p:spPr>
        </p:sp>
      </p:grpSp>
      <p:grpSp>
        <p:nvGrpSpPr>
          <p:cNvPr name="Group 4" id="4"/>
          <p:cNvGrpSpPr>
            <a:grpSpLocks noChangeAspect="true"/>
          </p:cNvGrpSpPr>
          <p:nvPr/>
        </p:nvGrpSpPr>
        <p:grpSpPr>
          <a:xfrm rot="-10800000">
            <a:off x="13208212" y="7064506"/>
            <a:ext cx="8959531" cy="8959531"/>
            <a:chOff x="0" y="0"/>
            <a:chExt cx="1708150" cy="1708150"/>
          </a:xfrm>
        </p:grpSpPr>
        <p:sp>
          <p:nvSpPr>
            <p:cNvPr name="Freeform 5" id="5"/>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solidFill>
          </p:spPr>
        </p:sp>
      </p:grpSp>
      <p:grpSp>
        <p:nvGrpSpPr>
          <p:cNvPr name="Group 6" id="6"/>
          <p:cNvGrpSpPr>
            <a:grpSpLocks noChangeAspect="true"/>
          </p:cNvGrpSpPr>
          <p:nvPr/>
        </p:nvGrpSpPr>
        <p:grpSpPr>
          <a:xfrm rot="-10800000">
            <a:off x="9748106" y="628855"/>
            <a:ext cx="902318" cy="902318"/>
            <a:chOff x="0" y="0"/>
            <a:chExt cx="1708150" cy="1708150"/>
          </a:xfrm>
        </p:grpSpPr>
        <p:sp>
          <p:nvSpPr>
            <p:cNvPr name="Freeform 7" id="7"/>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solidFill>
          </p:spPr>
        </p:sp>
      </p:grpSp>
      <p:grpSp>
        <p:nvGrpSpPr>
          <p:cNvPr name="Group 8" id="8"/>
          <p:cNvGrpSpPr>
            <a:grpSpLocks noChangeAspect="true"/>
          </p:cNvGrpSpPr>
          <p:nvPr/>
        </p:nvGrpSpPr>
        <p:grpSpPr>
          <a:xfrm rot="-10800000">
            <a:off x="-9123606" y="-7419670"/>
            <a:ext cx="14484176" cy="14484176"/>
            <a:chOff x="0" y="0"/>
            <a:chExt cx="1708150" cy="1708150"/>
          </a:xfrm>
        </p:grpSpPr>
        <p:sp>
          <p:nvSpPr>
            <p:cNvPr name="Freeform 9" id="9"/>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alpha val="7843"/>
              </a:srgbClr>
            </a:solidFill>
          </p:spPr>
        </p:sp>
      </p:grpSp>
      <p:sp>
        <p:nvSpPr>
          <p:cNvPr name="Freeform 10" id="10"/>
          <p:cNvSpPr/>
          <p:nvPr/>
        </p:nvSpPr>
        <p:spPr>
          <a:xfrm flipH="false" flipV="false" rot="-10800000">
            <a:off x="1403924" y="481062"/>
            <a:ext cx="1028700" cy="1197904"/>
          </a:xfrm>
          <a:custGeom>
            <a:avLst/>
            <a:gdLst/>
            <a:ahLst/>
            <a:cxnLst/>
            <a:rect r="r" b="b" t="t" l="l"/>
            <a:pathLst>
              <a:path h="1197904" w="1028700">
                <a:moveTo>
                  <a:pt x="0" y="0"/>
                </a:moveTo>
                <a:lnTo>
                  <a:pt x="1028700" y="0"/>
                </a:lnTo>
                <a:lnTo>
                  <a:pt x="1028700" y="1197904"/>
                </a:lnTo>
                <a:lnTo>
                  <a:pt x="0" y="11979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10800000">
            <a:off x="13439340" y="6843991"/>
            <a:ext cx="1028700" cy="1197904"/>
          </a:xfrm>
          <a:custGeom>
            <a:avLst/>
            <a:gdLst/>
            <a:ahLst/>
            <a:cxnLst/>
            <a:rect r="r" b="b" t="t" l="l"/>
            <a:pathLst>
              <a:path h="1197904" w="1028700">
                <a:moveTo>
                  <a:pt x="0" y="0"/>
                </a:moveTo>
                <a:lnTo>
                  <a:pt x="1028700" y="0"/>
                </a:lnTo>
                <a:lnTo>
                  <a:pt x="1028700" y="1197904"/>
                </a:lnTo>
                <a:lnTo>
                  <a:pt x="0" y="11979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2" id="12"/>
          <p:cNvSpPr txBox="true"/>
          <p:nvPr/>
        </p:nvSpPr>
        <p:spPr>
          <a:xfrm rot="0">
            <a:off x="1556957" y="2499213"/>
            <a:ext cx="10281135" cy="679883"/>
          </a:xfrm>
          <a:prstGeom prst="rect">
            <a:avLst/>
          </a:prstGeom>
        </p:spPr>
        <p:txBody>
          <a:bodyPr anchor="t" rtlCol="false" tIns="0" lIns="0" bIns="0" rIns="0">
            <a:spAutoFit/>
          </a:bodyPr>
          <a:lstStyle/>
          <a:p>
            <a:pPr algn="ctr">
              <a:lnSpc>
                <a:spcPts val="5137"/>
              </a:lnSpc>
            </a:pPr>
            <a:r>
              <a:rPr lang="en-US" sz="5242" spc="-104">
                <a:solidFill>
                  <a:srgbClr val="EFB92D"/>
                </a:solidFill>
                <a:latin typeface="Montserrat Ultra-Bold"/>
              </a:rPr>
              <a:t>MAIN KPI’S</a:t>
            </a:r>
          </a:p>
        </p:txBody>
      </p:sp>
      <p:sp>
        <p:nvSpPr>
          <p:cNvPr name="AutoShape 13" id="13"/>
          <p:cNvSpPr/>
          <p:nvPr/>
        </p:nvSpPr>
        <p:spPr>
          <a:xfrm rot="0">
            <a:off x="13499438" y="1678966"/>
            <a:ext cx="1937203" cy="0"/>
          </a:xfrm>
          <a:prstGeom prst="line">
            <a:avLst/>
          </a:prstGeom>
          <a:ln cap="rnd" w="47625">
            <a:solidFill>
              <a:srgbClr val="EFB92D"/>
            </a:solidFill>
            <a:prstDash val="solid"/>
            <a:headEnd type="none" len="sm" w="sm"/>
            <a:tailEnd type="none" len="sm" w="sm"/>
          </a:ln>
        </p:spPr>
      </p:sp>
      <p:sp>
        <p:nvSpPr>
          <p:cNvPr name="AutoShape 14" id="14"/>
          <p:cNvSpPr/>
          <p:nvPr/>
        </p:nvSpPr>
        <p:spPr>
          <a:xfrm>
            <a:off x="3276600" y="4251959"/>
            <a:ext cx="7373824" cy="0"/>
          </a:xfrm>
          <a:prstGeom prst="line">
            <a:avLst/>
          </a:prstGeom>
          <a:ln cap="rnd" w="47625">
            <a:solidFill>
              <a:srgbClr val="EFB92D"/>
            </a:solidFill>
            <a:prstDash val="solid"/>
            <a:headEnd type="none" len="sm" w="sm"/>
            <a:tailEnd type="none" len="sm" w="sm"/>
          </a:ln>
        </p:spPr>
      </p:sp>
      <p:sp>
        <p:nvSpPr>
          <p:cNvPr name="TextBox 15" id="15"/>
          <p:cNvSpPr txBox="true"/>
          <p:nvPr/>
        </p:nvSpPr>
        <p:spPr>
          <a:xfrm rot="0">
            <a:off x="4860369" y="5339516"/>
            <a:ext cx="4283631" cy="2757796"/>
          </a:xfrm>
          <a:prstGeom prst="rect">
            <a:avLst/>
          </a:prstGeom>
        </p:spPr>
        <p:txBody>
          <a:bodyPr anchor="t" rtlCol="false" tIns="0" lIns="0" bIns="0" rIns="0">
            <a:spAutoFit/>
          </a:bodyPr>
          <a:lstStyle/>
          <a:p>
            <a:pPr marL="847486" indent="-423743" lvl="1">
              <a:lnSpc>
                <a:spcPts val="5495"/>
              </a:lnSpc>
              <a:buFont typeface="Arial"/>
              <a:buChar char="•"/>
            </a:pPr>
            <a:r>
              <a:rPr lang="en-US" sz="3925">
                <a:solidFill>
                  <a:srgbClr val="EFB92D"/>
                </a:solidFill>
                <a:latin typeface="Canva Sans"/>
              </a:rPr>
              <a:t>Total Revenue</a:t>
            </a:r>
          </a:p>
          <a:p>
            <a:pPr marL="847486" indent="-423743" lvl="1">
              <a:lnSpc>
                <a:spcPts val="5495"/>
              </a:lnSpc>
              <a:buFont typeface="Arial"/>
              <a:buChar char="•"/>
            </a:pPr>
            <a:r>
              <a:rPr lang="en-US" sz="3925">
                <a:solidFill>
                  <a:srgbClr val="EFB92D"/>
                </a:solidFill>
                <a:latin typeface="Canva Sans"/>
              </a:rPr>
              <a:t>Total Cost</a:t>
            </a:r>
          </a:p>
          <a:p>
            <a:pPr marL="847486" indent="-423743" lvl="1">
              <a:lnSpc>
                <a:spcPts val="5495"/>
              </a:lnSpc>
              <a:buFont typeface="Arial"/>
              <a:buChar char="•"/>
            </a:pPr>
            <a:r>
              <a:rPr lang="en-US" sz="3925">
                <a:solidFill>
                  <a:srgbClr val="EFB92D"/>
                </a:solidFill>
                <a:latin typeface="Canva Sans"/>
              </a:rPr>
              <a:t>Total Units</a:t>
            </a:r>
          </a:p>
          <a:p>
            <a:pPr marL="847486" indent="-423743" lvl="1">
              <a:lnSpc>
                <a:spcPts val="5495"/>
              </a:lnSpc>
              <a:buFont typeface="Arial"/>
              <a:buChar char="•"/>
            </a:pPr>
            <a:r>
              <a:rPr lang="en-US" sz="3925">
                <a:solidFill>
                  <a:srgbClr val="EFB92D"/>
                </a:solidFill>
                <a:latin typeface="Canva Sans"/>
              </a:rPr>
              <a:t>Unit sales</a:t>
            </a:r>
          </a:p>
        </p:txBody>
      </p:sp>
      <p:sp>
        <p:nvSpPr>
          <p:cNvPr name="TextBox 16" id="16"/>
          <p:cNvSpPr txBox="true"/>
          <p:nvPr/>
        </p:nvSpPr>
        <p:spPr>
          <a:xfrm rot="0">
            <a:off x="7627827" y="3174365"/>
            <a:ext cx="4662602" cy="372744"/>
          </a:xfrm>
          <a:prstGeom prst="rect">
            <a:avLst/>
          </a:prstGeom>
        </p:spPr>
        <p:txBody>
          <a:bodyPr anchor="t" rtlCol="false" tIns="0" lIns="0" bIns="0" rIns="0">
            <a:spAutoFit/>
          </a:bodyPr>
          <a:lstStyle/>
          <a:p>
            <a:pPr algn="ctr">
              <a:lnSpc>
                <a:spcPts val="3080"/>
              </a:lnSpc>
            </a:pPr>
            <a:r>
              <a:rPr lang="en-US" sz="2200">
                <a:solidFill>
                  <a:srgbClr val="EFB92D"/>
                </a:solidFill>
                <a:latin typeface="Canva Sans"/>
              </a:rPr>
              <a:t>(Key Performance Indicators)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10800000">
            <a:off x="-4787580" y="6324441"/>
            <a:ext cx="14484176" cy="14484176"/>
            <a:chOff x="0" y="0"/>
            <a:chExt cx="1708150" cy="1708150"/>
          </a:xfrm>
        </p:grpSpPr>
        <p:sp>
          <p:nvSpPr>
            <p:cNvPr name="Freeform 3" id="3"/>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alpha val="7843"/>
              </a:srgbClr>
            </a:solidFill>
          </p:spPr>
        </p:sp>
      </p:grpSp>
      <p:grpSp>
        <p:nvGrpSpPr>
          <p:cNvPr name="Group 4" id="4"/>
          <p:cNvGrpSpPr/>
          <p:nvPr/>
        </p:nvGrpSpPr>
        <p:grpSpPr>
          <a:xfrm rot="0">
            <a:off x="9981487" y="-788928"/>
            <a:ext cx="12119815" cy="12119766"/>
            <a:chOff x="0" y="0"/>
            <a:chExt cx="6350000" cy="6349975"/>
          </a:xfrm>
        </p:grpSpPr>
        <p:sp>
          <p:nvSpPr>
            <p:cNvPr name="Freeform 5" id="5"/>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24999" t="0" r="-24999" b="0"/>
              </a:stretch>
            </a:blipFill>
          </p:spPr>
        </p:sp>
      </p:grpSp>
      <p:grpSp>
        <p:nvGrpSpPr>
          <p:cNvPr name="Group 6" id="6"/>
          <p:cNvGrpSpPr>
            <a:grpSpLocks noChangeAspect="true"/>
          </p:cNvGrpSpPr>
          <p:nvPr/>
        </p:nvGrpSpPr>
        <p:grpSpPr>
          <a:xfrm rot="-10800000">
            <a:off x="-494151" y="6375407"/>
            <a:ext cx="902318" cy="902318"/>
            <a:chOff x="0" y="0"/>
            <a:chExt cx="1708150" cy="1708150"/>
          </a:xfrm>
        </p:grpSpPr>
        <p:sp>
          <p:nvSpPr>
            <p:cNvPr name="Freeform 7" id="7"/>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solidFill>
          </p:spPr>
        </p:sp>
      </p:grpSp>
      <p:grpSp>
        <p:nvGrpSpPr>
          <p:cNvPr name="Group 8" id="8"/>
          <p:cNvGrpSpPr>
            <a:grpSpLocks noChangeAspect="true"/>
          </p:cNvGrpSpPr>
          <p:nvPr/>
        </p:nvGrpSpPr>
        <p:grpSpPr>
          <a:xfrm rot="-10800000">
            <a:off x="10314721" y="1028700"/>
            <a:ext cx="1275768" cy="1275768"/>
            <a:chOff x="0" y="0"/>
            <a:chExt cx="1708150" cy="1708150"/>
          </a:xfrm>
        </p:grpSpPr>
        <p:sp>
          <p:nvSpPr>
            <p:cNvPr name="Freeform 9" id="9"/>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solidFill>
          </p:spPr>
        </p:sp>
      </p:grpSp>
      <p:sp>
        <p:nvSpPr>
          <p:cNvPr name="Freeform 10" id="10"/>
          <p:cNvSpPr/>
          <p:nvPr/>
        </p:nvSpPr>
        <p:spPr>
          <a:xfrm flipH="false" flipV="false" rot="-10800000">
            <a:off x="10752768" y="8581753"/>
            <a:ext cx="1028700" cy="1197904"/>
          </a:xfrm>
          <a:custGeom>
            <a:avLst/>
            <a:gdLst/>
            <a:ahLst/>
            <a:cxnLst/>
            <a:rect r="r" b="b" t="t" l="l"/>
            <a:pathLst>
              <a:path h="1197904" w="1028700">
                <a:moveTo>
                  <a:pt x="0" y="0"/>
                </a:moveTo>
                <a:lnTo>
                  <a:pt x="1028700" y="0"/>
                </a:lnTo>
                <a:lnTo>
                  <a:pt x="1028700" y="1197904"/>
                </a:lnTo>
                <a:lnTo>
                  <a:pt x="0" y="11979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10800000">
            <a:off x="1425808" y="468680"/>
            <a:ext cx="1028700" cy="1197904"/>
          </a:xfrm>
          <a:custGeom>
            <a:avLst/>
            <a:gdLst/>
            <a:ahLst/>
            <a:cxnLst/>
            <a:rect r="r" b="b" t="t" l="l"/>
            <a:pathLst>
              <a:path h="1197904" w="1028700">
                <a:moveTo>
                  <a:pt x="0" y="0"/>
                </a:moveTo>
                <a:lnTo>
                  <a:pt x="1028700" y="0"/>
                </a:lnTo>
                <a:lnTo>
                  <a:pt x="1028700" y="1197904"/>
                </a:lnTo>
                <a:lnTo>
                  <a:pt x="0" y="11979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2" id="12"/>
          <p:cNvGrpSpPr>
            <a:grpSpLocks noChangeAspect="true"/>
          </p:cNvGrpSpPr>
          <p:nvPr/>
        </p:nvGrpSpPr>
        <p:grpSpPr>
          <a:xfrm rot="-10800000">
            <a:off x="13808234" y="-4748346"/>
            <a:ext cx="8959531" cy="8959531"/>
            <a:chOff x="0" y="0"/>
            <a:chExt cx="1708150" cy="1708150"/>
          </a:xfrm>
        </p:grpSpPr>
        <p:sp>
          <p:nvSpPr>
            <p:cNvPr name="Freeform 13" id="13"/>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solidFill>
          </p:spPr>
        </p:sp>
      </p:grpSp>
      <p:sp>
        <p:nvSpPr>
          <p:cNvPr name="TextBox 14" id="14"/>
          <p:cNvSpPr txBox="true"/>
          <p:nvPr/>
        </p:nvSpPr>
        <p:spPr>
          <a:xfrm rot="0">
            <a:off x="1479859" y="2474005"/>
            <a:ext cx="6050500" cy="1177034"/>
          </a:xfrm>
          <a:prstGeom prst="rect">
            <a:avLst/>
          </a:prstGeom>
        </p:spPr>
        <p:txBody>
          <a:bodyPr anchor="t" rtlCol="false" tIns="0" lIns="0" bIns="0" rIns="0">
            <a:spAutoFit/>
          </a:bodyPr>
          <a:lstStyle/>
          <a:p>
            <a:pPr algn="ctr">
              <a:lnSpc>
                <a:spcPts val="4534"/>
              </a:lnSpc>
            </a:pPr>
            <a:r>
              <a:rPr lang="en-US" sz="4627" spc="-92">
                <a:solidFill>
                  <a:srgbClr val="EFB92D"/>
                </a:solidFill>
                <a:latin typeface="Montserrat Ultra-Bold"/>
              </a:rPr>
              <a:t>UNVEILING THE INSIGHTS</a:t>
            </a:r>
          </a:p>
        </p:txBody>
      </p:sp>
      <p:sp>
        <p:nvSpPr>
          <p:cNvPr name="TextBox 15" id="15"/>
          <p:cNvSpPr txBox="true"/>
          <p:nvPr/>
        </p:nvSpPr>
        <p:spPr>
          <a:xfrm rot="0">
            <a:off x="667715" y="4432090"/>
            <a:ext cx="8328622" cy="2910712"/>
          </a:xfrm>
          <a:prstGeom prst="rect">
            <a:avLst/>
          </a:prstGeom>
        </p:spPr>
        <p:txBody>
          <a:bodyPr anchor="t" rtlCol="false" tIns="0" lIns="0" bIns="0" rIns="0">
            <a:spAutoFit/>
          </a:bodyPr>
          <a:lstStyle/>
          <a:p>
            <a:pPr algn="just">
              <a:lnSpc>
                <a:spcPts val="2868"/>
              </a:lnSpc>
            </a:pPr>
            <a:r>
              <a:rPr lang="en-US" sz="2927" spc="-58" u="sng">
                <a:solidFill>
                  <a:srgbClr val="FFBD59"/>
                </a:solidFill>
                <a:latin typeface="Montserrat Bold"/>
              </a:rPr>
              <a:t>Sales Trends</a:t>
            </a:r>
            <a:r>
              <a:rPr lang="en-US" sz="2927" spc="-58">
                <a:solidFill>
                  <a:srgbClr val="FFFFFF"/>
                </a:solidFill>
                <a:latin typeface="Montserrat"/>
              </a:rPr>
              <a:t>: Identified patterns in sales performance across months, years, and yearly-month combinations.</a:t>
            </a:r>
          </a:p>
          <a:p>
            <a:pPr algn="just">
              <a:lnSpc>
                <a:spcPts val="2868"/>
              </a:lnSpc>
            </a:pPr>
          </a:p>
          <a:p>
            <a:pPr algn="just">
              <a:lnSpc>
                <a:spcPts val="2868"/>
              </a:lnSpc>
            </a:pPr>
          </a:p>
          <a:p>
            <a:pPr algn="just">
              <a:lnSpc>
                <a:spcPts val="2868"/>
              </a:lnSpc>
            </a:pPr>
            <a:r>
              <a:rPr lang="en-US" sz="2927" spc="-58" u="sng">
                <a:solidFill>
                  <a:srgbClr val="FFBD59"/>
                </a:solidFill>
                <a:latin typeface="Montserrat Bold"/>
              </a:rPr>
              <a:t>Metric Matchmaker</a:t>
            </a:r>
            <a:r>
              <a:rPr lang="en-US" sz="2927" spc="-58">
                <a:solidFill>
                  <a:srgbClr val="FFFFFF"/>
                </a:solidFill>
                <a:latin typeface="Montserrat"/>
              </a:rPr>
              <a:t>: Discovered key metrics and factors that influence sales, revealing hidden relationships within the data.</a:t>
            </a:r>
          </a:p>
        </p:txBody>
      </p:sp>
      <p:sp>
        <p:nvSpPr>
          <p:cNvPr name="AutoShape 16" id="16"/>
          <p:cNvSpPr/>
          <p:nvPr/>
        </p:nvSpPr>
        <p:spPr>
          <a:xfrm rot="0">
            <a:off x="9656852" y="3795959"/>
            <a:ext cx="1295753" cy="0"/>
          </a:xfrm>
          <a:prstGeom prst="line">
            <a:avLst/>
          </a:prstGeom>
          <a:ln cap="rnd" w="47625">
            <a:solidFill>
              <a:srgbClr val="EFB92D"/>
            </a:solidFill>
            <a:prstDash val="solid"/>
            <a:headEnd type="none" len="sm" w="sm"/>
            <a:tailEnd type="none" len="sm" w="sm"/>
          </a:ln>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10800000">
            <a:off x="-8178187" y="-8098278"/>
            <a:ext cx="14484176" cy="14484176"/>
            <a:chOff x="0" y="0"/>
            <a:chExt cx="1708150" cy="1708150"/>
          </a:xfrm>
        </p:grpSpPr>
        <p:sp>
          <p:nvSpPr>
            <p:cNvPr name="Freeform 3" id="3"/>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alpha val="7843"/>
              </a:srgbClr>
            </a:solidFill>
          </p:spPr>
        </p:sp>
      </p:grpSp>
      <p:grpSp>
        <p:nvGrpSpPr>
          <p:cNvPr name="Group 4" id="4"/>
          <p:cNvGrpSpPr>
            <a:grpSpLocks noChangeAspect="true"/>
          </p:cNvGrpSpPr>
          <p:nvPr/>
        </p:nvGrpSpPr>
        <p:grpSpPr>
          <a:xfrm rot="-10800000">
            <a:off x="13171021" y="7039105"/>
            <a:ext cx="8959531" cy="8959531"/>
            <a:chOff x="0" y="0"/>
            <a:chExt cx="1708150" cy="1708150"/>
          </a:xfrm>
        </p:grpSpPr>
        <p:sp>
          <p:nvSpPr>
            <p:cNvPr name="Freeform 5" id="5"/>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solidFill>
          </p:spPr>
        </p:sp>
      </p:grpSp>
      <p:grpSp>
        <p:nvGrpSpPr>
          <p:cNvPr name="Group 6" id="6"/>
          <p:cNvGrpSpPr>
            <a:grpSpLocks noChangeAspect="true"/>
          </p:cNvGrpSpPr>
          <p:nvPr/>
        </p:nvGrpSpPr>
        <p:grpSpPr>
          <a:xfrm rot="-10800000">
            <a:off x="15436642" y="1028700"/>
            <a:ext cx="902318" cy="902318"/>
            <a:chOff x="0" y="0"/>
            <a:chExt cx="1708150" cy="1708150"/>
          </a:xfrm>
        </p:grpSpPr>
        <p:sp>
          <p:nvSpPr>
            <p:cNvPr name="Freeform 7" id="7"/>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solidFill>
          </p:spPr>
        </p:sp>
      </p:grpSp>
      <p:sp>
        <p:nvSpPr>
          <p:cNvPr name="Freeform 8" id="8"/>
          <p:cNvSpPr/>
          <p:nvPr/>
        </p:nvSpPr>
        <p:spPr>
          <a:xfrm flipH="false" flipV="false" rot="-10800000">
            <a:off x="1197892" y="593015"/>
            <a:ext cx="1028700" cy="1197904"/>
          </a:xfrm>
          <a:custGeom>
            <a:avLst/>
            <a:gdLst/>
            <a:ahLst/>
            <a:cxnLst/>
            <a:rect r="r" b="b" t="t" l="l"/>
            <a:pathLst>
              <a:path h="1197904" w="1028700">
                <a:moveTo>
                  <a:pt x="0" y="0"/>
                </a:moveTo>
                <a:lnTo>
                  <a:pt x="1028700" y="0"/>
                </a:lnTo>
                <a:lnTo>
                  <a:pt x="1028700" y="1197904"/>
                </a:lnTo>
                <a:lnTo>
                  <a:pt x="0" y="119790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10800000">
            <a:off x="14899796" y="7125743"/>
            <a:ext cx="1028700" cy="1197904"/>
          </a:xfrm>
          <a:custGeom>
            <a:avLst/>
            <a:gdLst/>
            <a:ahLst/>
            <a:cxnLst/>
            <a:rect r="r" b="b" t="t" l="l"/>
            <a:pathLst>
              <a:path h="1197904" w="1028700">
                <a:moveTo>
                  <a:pt x="0" y="0"/>
                </a:moveTo>
                <a:lnTo>
                  <a:pt x="1028700" y="0"/>
                </a:lnTo>
                <a:lnTo>
                  <a:pt x="1028700" y="1197904"/>
                </a:lnTo>
                <a:lnTo>
                  <a:pt x="0" y="119790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1712242" y="2981429"/>
            <a:ext cx="14175558" cy="6424534"/>
          </a:xfrm>
          <a:custGeom>
            <a:avLst/>
            <a:gdLst/>
            <a:ahLst/>
            <a:cxnLst/>
            <a:rect r="r" b="b" t="t" l="l"/>
            <a:pathLst>
              <a:path h="6424534" w="14175558">
                <a:moveTo>
                  <a:pt x="0" y="0"/>
                </a:moveTo>
                <a:lnTo>
                  <a:pt x="14175559" y="0"/>
                </a:lnTo>
                <a:lnTo>
                  <a:pt x="14175559" y="6424533"/>
                </a:lnTo>
                <a:lnTo>
                  <a:pt x="0" y="6424533"/>
                </a:lnTo>
                <a:lnTo>
                  <a:pt x="0" y="0"/>
                </a:lnTo>
                <a:close/>
              </a:path>
            </a:pathLst>
          </a:custGeom>
          <a:blipFill>
            <a:blip r:embed="rId4"/>
            <a:stretch>
              <a:fillRect l="-2836" t="0" r="-2836" b="0"/>
            </a:stretch>
          </a:blipFill>
        </p:spPr>
      </p:sp>
      <p:sp>
        <p:nvSpPr>
          <p:cNvPr name="TextBox 11" id="11"/>
          <p:cNvSpPr txBox="true"/>
          <p:nvPr/>
        </p:nvSpPr>
        <p:spPr>
          <a:xfrm rot="0">
            <a:off x="2432624" y="2361349"/>
            <a:ext cx="8104738" cy="620080"/>
          </a:xfrm>
          <a:prstGeom prst="rect">
            <a:avLst/>
          </a:prstGeom>
        </p:spPr>
        <p:txBody>
          <a:bodyPr anchor="t" rtlCol="false" tIns="0" lIns="0" bIns="0" rIns="0">
            <a:spAutoFit/>
          </a:bodyPr>
          <a:lstStyle/>
          <a:p>
            <a:pPr algn="ctr">
              <a:lnSpc>
                <a:spcPts val="4710"/>
              </a:lnSpc>
            </a:pPr>
            <a:r>
              <a:rPr lang="en-US" sz="4806" spc="-96">
                <a:solidFill>
                  <a:srgbClr val="EFB92D"/>
                </a:solidFill>
                <a:latin typeface="Montserrat Ultra-Bold"/>
              </a:rPr>
              <a:t>DASHBOARD OVERVIEW</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10800000">
            <a:off x="-6556527" y="3709947"/>
            <a:ext cx="14484176" cy="14484176"/>
            <a:chOff x="0" y="0"/>
            <a:chExt cx="1708150" cy="1708150"/>
          </a:xfrm>
        </p:grpSpPr>
        <p:sp>
          <p:nvSpPr>
            <p:cNvPr name="Freeform 3" id="3"/>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alpha val="7843"/>
              </a:srgbClr>
            </a:solidFill>
          </p:spPr>
        </p:sp>
      </p:grpSp>
      <p:grpSp>
        <p:nvGrpSpPr>
          <p:cNvPr name="Group 4" id="4"/>
          <p:cNvGrpSpPr>
            <a:grpSpLocks noChangeAspect="true"/>
          </p:cNvGrpSpPr>
          <p:nvPr/>
        </p:nvGrpSpPr>
        <p:grpSpPr>
          <a:xfrm rot="-10800000">
            <a:off x="899107" y="8110745"/>
            <a:ext cx="1510111" cy="1510111"/>
            <a:chOff x="0" y="0"/>
            <a:chExt cx="1708150" cy="1708150"/>
          </a:xfrm>
        </p:grpSpPr>
        <p:sp>
          <p:nvSpPr>
            <p:cNvPr name="Freeform 5" id="5"/>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solidFill>
          </p:spPr>
        </p:sp>
      </p:grpSp>
      <p:grpSp>
        <p:nvGrpSpPr>
          <p:cNvPr name="Group 6" id="6"/>
          <p:cNvGrpSpPr/>
          <p:nvPr/>
        </p:nvGrpSpPr>
        <p:grpSpPr>
          <a:xfrm rot="0">
            <a:off x="1452818" y="2024927"/>
            <a:ext cx="4060414" cy="5689677"/>
            <a:chOff x="0" y="0"/>
            <a:chExt cx="5413885" cy="7586237"/>
          </a:xfrm>
        </p:grpSpPr>
        <p:pic>
          <p:nvPicPr>
            <p:cNvPr name="Picture 7" id="7"/>
            <p:cNvPicPr>
              <a:picLocks noChangeAspect="true"/>
            </p:cNvPicPr>
            <p:nvPr/>
          </p:nvPicPr>
          <p:blipFill>
            <a:blip r:embed="rId2"/>
            <a:srcRect l="26226" t="0" r="26226" b="0"/>
            <a:stretch>
              <a:fillRect/>
            </a:stretch>
          </p:blipFill>
          <p:spPr>
            <a:xfrm flipH="false" flipV="false">
              <a:off x="0" y="0"/>
              <a:ext cx="5413885" cy="7586237"/>
            </a:xfrm>
            <a:prstGeom prst="rect">
              <a:avLst/>
            </a:prstGeom>
          </p:spPr>
        </p:pic>
      </p:grpSp>
      <p:grpSp>
        <p:nvGrpSpPr>
          <p:cNvPr name="Group 8" id="8"/>
          <p:cNvGrpSpPr>
            <a:grpSpLocks noChangeAspect="true"/>
          </p:cNvGrpSpPr>
          <p:nvPr/>
        </p:nvGrpSpPr>
        <p:grpSpPr>
          <a:xfrm rot="-10800000">
            <a:off x="15384552" y="-4479766"/>
            <a:ext cx="8959531" cy="8959531"/>
            <a:chOff x="0" y="0"/>
            <a:chExt cx="1708150" cy="1708150"/>
          </a:xfrm>
        </p:grpSpPr>
        <p:sp>
          <p:nvSpPr>
            <p:cNvPr name="Freeform 9" id="9"/>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solidFill>
          </p:spPr>
        </p:sp>
      </p:grpSp>
      <p:grpSp>
        <p:nvGrpSpPr>
          <p:cNvPr name="Group 10" id="10"/>
          <p:cNvGrpSpPr>
            <a:grpSpLocks noChangeAspect="true"/>
          </p:cNvGrpSpPr>
          <p:nvPr/>
        </p:nvGrpSpPr>
        <p:grpSpPr>
          <a:xfrm rot="-10800000">
            <a:off x="12846120" y="699787"/>
            <a:ext cx="902318" cy="902318"/>
            <a:chOff x="0" y="0"/>
            <a:chExt cx="1708150" cy="1708150"/>
          </a:xfrm>
        </p:grpSpPr>
        <p:sp>
          <p:nvSpPr>
            <p:cNvPr name="Freeform 11" id="11"/>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solidFill>
          </p:spPr>
        </p:sp>
      </p:grpSp>
      <p:sp>
        <p:nvSpPr>
          <p:cNvPr name="Freeform 12" id="12"/>
          <p:cNvSpPr/>
          <p:nvPr/>
        </p:nvSpPr>
        <p:spPr>
          <a:xfrm flipH="false" flipV="false" rot="-10800000">
            <a:off x="16744950" y="8320006"/>
            <a:ext cx="1028700" cy="1197904"/>
          </a:xfrm>
          <a:custGeom>
            <a:avLst/>
            <a:gdLst/>
            <a:ahLst/>
            <a:cxnLst/>
            <a:rect r="r" b="b" t="t" l="l"/>
            <a:pathLst>
              <a:path h="1197904" w="1028700">
                <a:moveTo>
                  <a:pt x="0" y="0"/>
                </a:moveTo>
                <a:lnTo>
                  <a:pt x="1028700" y="0"/>
                </a:lnTo>
                <a:lnTo>
                  <a:pt x="1028700" y="1197904"/>
                </a:lnTo>
                <a:lnTo>
                  <a:pt x="0" y="11979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3" id="13"/>
          <p:cNvSpPr/>
          <p:nvPr/>
        </p:nvSpPr>
        <p:spPr>
          <a:xfrm flipH="false" flipV="false" rot="-10800000">
            <a:off x="1139813" y="1150946"/>
            <a:ext cx="1028700" cy="1197904"/>
          </a:xfrm>
          <a:custGeom>
            <a:avLst/>
            <a:gdLst/>
            <a:ahLst/>
            <a:cxnLst/>
            <a:rect r="r" b="b" t="t" l="l"/>
            <a:pathLst>
              <a:path h="1197904" w="1028700">
                <a:moveTo>
                  <a:pt x="0" y="0"/>
                </a:moveTo>
                <a:lnTo>
                  <a:pt x="1028700" y="0"/>
                </a:lnTo>
                <a:lnTo>
                  <a:pt x="1028700" y="1197904"/>
                </a:lnTo>
                <a:lnTo>
                  <a:pt x="0" y="11979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4" id="14"/>
          <p:cNvSpPr/>
          <p:nvPr/>
        </p:nvSpPr>
        <p:spPr>
          <a:xfrm rot="0">
            <a:off x="685561" y="2973756"/>
            <a:ext cx="1937203" cy="0"/>
          </a:xfrm>
          <a:prstGeom prst="line">
            <a:avLst/>
          </a:prstGeom>
          <a:ln cap="rnd" w="47625">
            <a:solidFill>
              <a:srgbClr val="EFB92D"/>
            </a:solidFill>
            <a:prstDash val="solid"/>
            <a:headEnd type="none" len="sm" w="sm"/>
            <a:tailEnd type="none" len="sm" w="sm"/>
          </a:ln>
        </p:spPr>
      </p:sp>
      <p:sp>
        <p:nvSpPr>
          <p:cNvPr name="TextBox 15" id="15"/>
          <p:cNvSpPr txBox="true"/>
          <p:nvPr/>
        </p:nvSpPr>
        <p:spPr>
          <a:xfrm rot="0">
            <a:off x="8434146" y="2167802"/>
            <a:ext cx="7158509" cy="931709"/>
          </a:xfrm>
          <a:prstGeom prst="rect">
            <a:avLst/>
          </a:prstGeom>
        </p:spPr>
        <p:txBody>
          <a:bodyPr anchor="t" rtlCol="false" tIns="0" lIns="0" bIns="0" rIns="0">
            <a:spAutoFit/>
          </a:bodyPr>
          <a:lstStyle/>
          <a:p>
            <a:pPr>
              <a:lnSpc>
                <a:spcPts val="6954"/>
              </a:lnSpc>
            </a:pPr>
            <a:r>
              <a:rPr lang="en-US" sz="7096" spc="-141">
                <a:solidFill>
                  <a:srgbClr val="EFB92D"/>
                </a:solidFill>
                <a:latin typeface="Montserrat Ultra-Bold"/>
              </a:rPr>
              <a:t>WHAT I LEARN</a:t>
            </a:r>
          </a:p>
        </p:txBody>
      </p:sp>
      <p:sp>
        <p:nvSpPr>
          <p:cNvPr name="TextBox 16" id="16"/>
          <p:cNvSpPr txBox="true"/>
          <p:nvPr/>
        </p:nvSpPr>
        <p:spPr>
          <a:xfrm rot="0">
            <a:off x="5878693" y="4683781"/>
            <a:ext cx="12181799" cy="2008842"/>
          </a:xfrm>
          <a:prstGeom prst="rect">
            <a:avLst/>
          </a:prstGeom>
        </p:spPr>
        <p:txBody>
          <a:bodyPr anchor="t" rtlCol="false" tIns="0" lIns="0" bIns="0" rIns="0">
            <a:spAutoFit/>
          </a:bodyPr>
          <a:lstStyle/>
          <a:p>
            <a:pPr>
              <a:lnSpc>
                <a:spcPts val="4017"/>
              </a:lnSpc>
            </a:pPr>
            <a:r>
              <a:rPr lang="en-US" sz="2869">
                <a:solidFill>
                  <a:srgbClr val="EFB92D"/>
                </a:solidFill>
                <a:latin typeface="Canva Sans Bold"/>
              </a:rPr>
              <a:t>The importance of data cleaning for reliable analysis with SQL.</a:t>
            </a:r>
          </a:p>
          <a:p>
            <a:pPr>
              <a:lnSpc>
                <a:spcPts val="4017"/>
              </a:lnSpc>
            </a:pPr>
            <a:r>
              <a:rPr lang="en-US" sz="2869">
                <a:solidFill>
                  <a:srgbClr val="EFB92D"/>
                </a:solidFill>
                <a:latin typeface="Canva Sans Bold"/>
              </a:rPr>
              <a:t>The effectiveness of Tableau for crafting impactful data stories.</a:t>
            </a:r>
          </a:p>
          <a:p>
            <a:pPr>
              <a:lnSpc>
                <a:spcPts val="4017"/>
              </a:lnSpc>
            </a:pPr>
            <a:r>
              <a:rPr lang="en-US" sz="2869">
                <a:solidFill>
                  <a:srgbClr val="EFB92D"/>
                </a:solidFill>
                <a:latin typeface="Canva Sans Bold"/>
              </a:rPr>
              <a:t>A huge thank you to Unified Mentor Private Limited for providing this incredible learning opportunity!</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9200765" y="-7135244"/>
            <a:ext cx="14484176" cy="14484176"/>
            <a:chOff x="0" y="0"/>
            <a:chExt cx="1708150" cy="1708150"/>
          </a:xfrm>
        </p:grpSpPr>
        <p:sp>
          <p:nvSpPr>
            <p:cNvPr name="Freeform 3" id="3"/>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alpha val="7843"/>
              </a:srgbClr>
            </a:solidFill>
          </p:spPr>
        </p:sp>
      </p:grpSp>
      <p:grpSp>
        <p:nvGrpSpPr>
          <p:cNvPr name="Group 4" id="4"/>
          <p:cNvGrpSpPr/>
          <p:nvPr/>
        </p:nvGrpSpPr>
        <p:grpSpPr>
          <a:xfrm rot="0">
            <a:off x="13212919" y="3240954"/>
            <a:ext cx="5075081" cy="5291157"/>
            <a:chOff x="0" y="0"/>
            <a:chExt cx="6766774" cy="7054876"/>
          </a:xfrm>
        </p:grpSpPr>
        <p:pic>
          <p:nvPicPr>
            <p:cNvPr name="Picture 5" id="5"/>
            <p:cNvPicPr>
              <a:picLocks noChangeAspect="true"/>
            </p:cNvPicPr>
            <p:nvPr/>
          </p:nvPicPr>
          <p:blipFill>
            <a:blip r:embed="rId2"/>
            <a:srcRect l="22963" t="0" r="22963" b="0"/>
            <a:stretch>
              <a:fillRect/>
            </a:stretch>
          </p:blipFill>
          <p:spPr>
            <a:xfrm flipH="false" flipV="false">
              <a:off x="0" y="0"/>
              <a:ext cx="6766774" cy="7054876"/>
            </a:xfrm>
            <a:prstGeom prst="rect">
              <a:avLst/>
            </a:prstGeom>
          </p:spPr>
        </p:pic>
      </p:grpSp>
      <p:grpSp>
        <p:nvGrpSpPr>
          <p:cNvPr name="Group 6" id="6"/>
          <p:cNvGrpSpPr>
            <a:grpSpLocks noChangeAspect="true"/>
          </p:cNvGrpSpPr>
          <p:nvPr/>
        </p:nvGrpSpPr>
        <p:grpSpPr>
          <a:xfrm rot="0">
            <a:off x="-5136766" y="6825300"/>
            <a:ext cx="8959531" cy="8959531"/>
            <a:chOff x="0" y="0"/>
            <a:chExt cx="1708150" cy="1708150"/>
          </a:xfrm>
        </p:grpSpPr>
        <p:sp>
          <p:nvSpPr>
            <p:cNvPr name="Freeform 7" id="7"/>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solidFill>
          </p:spPr>
        </p:sp>
      </p:grpSp>
      <p:grpSp>
        <p:nvGrpSpPr>
          <p:cNvPr name="Group 8" id="8"/>
          <p:cNvGrpSpPr>
            <a:grpSpLocks noChangeAspect="true"/>
          </p:cNvGrpSpPr>
          <p:nvPr/>
        </p:nvGrpSpPr>
        <p:grpSpPr>
          <a:xfrm rot="0">
            <a:off x="15538420" y="-23526"/>
            <a:ext cx="2711183" cy="2711183"/>
            <a:chOff x="0" y="0"/>
            <a:chExt cx="1708150" cy="1708150"/>
          </a:xfrm>
        </p:grpSpPr>
        <p:sp>
          <p:nvSpPr>
            <p:cNvPr name="Freeform 9" id="9"/>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solidFill>
          </p:spPr>
        </p:sp>
      </p:grpSp>
      <p:grpSp>
        <p:nvGrpSpPr>
          <p:cNvPr name="Group 10" id="10"/>
          <p:cNvGrpSpPr>
            <a:grpSpLocks noChangeAspect="true"/>
          </p:cNvGrpSpPr>
          <p:nvPr/>
        </p:nvGrpSpPr>
        <p:grpSpPr>
          <a:xfrm rot="0">
            <a:off x="3602589" y="8532111"/>
            <a:ext cx="902318" cy="902318"/>
            <a:chOff x="0" y="0"/>
            <a:chExt cx="1708150" cy="1708150"/>
          </a:xfrm>
        </p:grpSpPr>
        <p:sp>
          <p:nvSpPr>
            <p:cNvPr name="Freeform 11" id="11"/>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EFB92D"/>
            </a:solidFill>
          </p:spPr>
        </p:sp>
      </p:grpSp>
      <p:sp>
        <p:nvSpPr>
          <p:cNvPr name="Freeform 12" id="12"/>
          <p:cNvSpPr/>
          <p:nvPr/>
        </p:nvSpPr>
        <p:spPr>
          <a:xfrm flipH="false" flipV="false" rot="0">
            <a:off x="514350" y="733114"/>
            <a:ext cx="1028700" cy="1197904"/>
          </a:xfrm>
          <a:custGeom>
            <a:avLst/>
            <a:gdLst/>
            <a:ahLst/>
            <a:cxnLst/>
            <a:rect r="r" b="b" t="t" l="l"/>
            <a:pathLst>
              <a:path h="1197904" w="1028700">
                <a:moveTo>
                  <a:pt x="0" y="0"/>
                </a:moveTo>
                <a:lnTo>
                  <a:pt x="1028700" y="0"/>
                </a:lnTo>
                <a:lnTo>
                  <a:pt x="1028700" y="1197904"/>
                </a:lnTo>
                <a:lnTo>
                  <a:pt x="0" y="11979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3" id="13"/>
          <p:cNvSpPr/>
          <p:nvPr/>
        </p:nvSpPr>
        <p:spPr>
          <a:xfrm flipH="false" flipV="false" rot="0">
            <a:off x="16379662" y="8659348"/>
            <a:ext cx="1028700" cy="1197904"/>
          </a:xfrm>
          <a:custGeom>
            <a:avLst/>
            <a:gdLst/>
            <a:ahLst/>
            <a:cxnLst/>
            <a:rect r="r" b="b" t="t" l="l"/>
            <a:pathLst>
              <a:path h="1197904" w="1028700">
                <a:moveTo>
                  <a:pt x="0" y="0"/>
                </a:moveTo>
                <a:lnTo>
                  <a:pt x="1028700" y="0"/>
                </a:lnTo>
                <a:lnTo>
                  <a:pt x="1028700" y="1197904"/>
                </a:lnTo>
                <a:lnTo>
                  <a:pt x="0" y="11979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4" id="14"/>
          <p:cNvSpPr/>
          <p:nvPr/>
        </p:nvSpPr>
        <p:spPr>
          <a:xfrm>
            <a:off x="5410985" y="5119688"/>
            <a:ext cx="3733015" cy="0"/>
          </a:xfrm>
          <a:prstGeom prst="line">
            <a:avLst/>
          </a:prstGeom>
          <a:ln cap="rnd" w="47625">
            <a:solidFill>
              <a:srgbClr val="EFB92D"/>
            </a:solidFill>
            <a:prstDash val="solid"/>
            <a:headEnd type="none" len="sm" w="sm"/>
            <a:tailEnd type="none" len="sm" w="sm"/>
          </a:ln>
        </p:spPr>
      </p:sp>
      <p:sp>
        <p:nvSpPr>
          <p:cNvPr name="TextBox 15" id="15"/>
          <p:cNvSpPr txBox="true"/>
          <p:nvPr/>
        </p:nvSpPr>
        <p:spPr>
          <a:xfrm rot="0">
            <a:off x="3169964" y="3534608"/>
            <a:ext cx="12049301" cy="1265781"/>
          </a:xfrm>
          <a:prstGeom prst="rect">
            <a:avLst/>
          </a:prstGeom>
        </p:spPr>
        <p:txBody>
          <a:bodyPr anchor="t" rtlCol="false" tIns="0" lIns="0" bIns="0" rIns="0">
            <a:spAutoFit/>
          </a:bodyPr>
          <a:lstStyle/>
          <a:p>
            <a:pPr>
              <a:lnSpc>
                <a:spcPts val="9978"/>
              </a:lnSpc>
            </a:pPr>
            <a:r>
              <a:rPr lang="en-US" sz="10181" spc="-203">
                <a:solidFill>
                  <a:srgbClr val="EFB92D"/>
                </a:solidFill>
                <a:latin typeface="Montserrat Ultra-Bold"/>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DAGDWg7bQaY</dc:identifier>
  <dcterms:modified xsi:type="dcterms:W3CDTF">2011-08-01T06:04:30Z</dcterms:modified>
  <cp:revision>1</cp:revision>
  <dc:title>Analyzing Amazon Sales data</dc:title>
</cp:coreProperties>
</file>

<file path=docProps/thumbnail.jpeg>
</file>